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73" r:id="rId9"/>
    <p:sldId id="261" r:id="rId10"/>
    <p:sldId id="266" r:id="rId11"/>
    <p:sldId id="263" r:id="rId12"/>
    <p:sldId id="268" r:id="rId13"/>
    <p:sldId id="264" r:id="rId14"/>
    <p:sldId id="269" r:id="rId15"/>
    <p:sldId id="270" r:id="rId16"/>
    <p:sldId id="271" r:id="rId17"/>
    <p:sldId id="272" r:id="rId18"/>
    <p:sldId id="265" r:id="rId19"/>
  </p:sldIdLst>
  <p:sldSz cx="122412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78" y="48"/>
      </p:cViewPr>
      <p:guideLst>
        <p:guide orient="horz" pos="2160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B75DC1-F2FC-4C57-A7CF-8C9E6C970759}" type="doc">
      <dgm:prSet loTypeId="urn:microsoft.com/office/officeart/2005/8/layout/venn1" loCatId="relationship" qsTypeId="urn:microsoft.com/office/officeart/2005/8/quickstyle/3d3" qsCatId="3D" csTypeId="urn:microsoft.com/office/officeart/2005/8/colors/colorful1#1" csCatId="colorful" phldr="1"/>
      <dgm:spPr/>
    </dgm:pt>
    <dgm:pt modelId="{078DA86A-C0B0-40D6-8CA5-A66ABEB8D499}">
      <dgm:prSet phldrT="[Text]"/>
      <dgm:spPr/>
      <dgm:t>
        <a:bodyPr/>
        <a:lstStyle/>
        <a:p>
          <a:r>
            <a:rPr lang="en-US" dirty="0"/>
            <a:t>Awareness</a:t>
          </a:r>
        </a:p>
      </dgm:t>
    </dgm:pt>
    <dgm:pt modelId="{2C294204-B17B-43B2-B5E8-A5B41C8F5D90}" type="parTrans" cxnId="{6F476601-27A1-4F2D-8C06-52FA5042104F}">
      <dgm:prSet/>
      <dgm:spPr/>
      <dgm:t>
        <a:bodyPr/>
        <a:lstStyle/>
        <a:p>
          <a:endParaRPr lang="en-US"/>
        </a:p>
      </dgm:t>
    </dgm:pt>
    <dgm:pt modelId="{2E5BDF63-3A5D-4296-9573-8A5CDED50BC4}" type="sibTrans" cxnId="{6F476601-27A1-4F2D-8C06-52FA5042104F}">
      <dgm:prSet/>
      <dgm:spPr/>
      <dgm:t>
        <a:bodyPr/>
        <a:lstStyle/>
        <a:p>
          <a:endParaRPr lang="en-US"/>
        </a:p>
      </dgm:t>
    </dgm:pt>
    <dgm:pt modelId="{327AF4C7-D9F5-464C-807D-C2C886F38313}">
      <dgm:prSet phldrT="[Text]"/>
      <dgm:spPr/>
      <dgm:t>
        <a:bodyPr/>
        <a:lstStyle/>
        <a:p>
          <a:r>
            <a:rPr lang="en-US" dirty="0"/>
            <a:t>Education</a:t>
          </a:r>
        </a:p>
      </dgm:t>
    </dgm:pt>
    <dgm:pt modelId="{B4CB12F8-AF62-4F2A-BAAF-A7416139A0E1}" type="parTrans" cxnId="{A17F3C28-C5B9-42B8-87D4-5453C4A7F3C2}">
      <dgm:prSet/>
      <dgm:spPr/>
      <dgm:t>
        <a:bodyPr/>
        <a:lstStyle/>
        <a:p>
          <a:endParaRPr lang="en-US"/>
        </a:p>
      </dgm:t>
    </dgm:pt>
    <dgm:pt modelId="{DCB4ED7B-0B74-4F56-B7CB-0B520AF3E2F6}" type="sibTrans" cxnId="{A17F3C28-C5B9-42B8-87D4-5453C4A7F3C2}">
      <dgm:prSet/>
      <dgm:spPr/>
      <dgm:t>
        <a:bodyPr/>
        <a:lstStyle/>
        <a:p>
          <a:endParaRPr lang="en-US"/>
        </a:p>
      </dgm:t>
    </dgm:pt>
    <dgm:pt modelId="{726EA404-70A1-4523-B4B7-3D10C811D4C9}" type="pres">
      <dgm:prSet presAssocID="{EEB75DC1-F2FC-4C57-A7CF-8C9E6C970759}" presName="compositeShape" presStyleCnt="0">
        <dgm:presLayoutVars>
          <dgm:chMax val="7"/>
          <dgm:dir/>
          <dgm:resizeHandles val="exact"/>
        </dgm:presLayoutVars>
      </dgm:prSet>
      <dgm:spPr/>
    </dgm:pt>
    <dgm:pt modelId="{6CB051F6-5960-4163-8931-BF1B8AB9CEB7}" type="pres">
      <dgm:prSet presAssocID="{078DA86A-C0B0-40D6-8CA5-A66ABEB8D499}" presName="circ1" presStyleLbl="vennNode1" presStyleIdx="0" presStyleCnt="2"/>
      <dgm:spPr/>
    </dgm:pt>
    <dgm:pt modelId="{4C806F9F-E180-4880-9653-B628F6658369}" type="pres">
      <dgm:prSet presAssocID="{078DA86A-C0B0-40D6-8CA5-A66ABEB8D49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307307A-85AF-4D5F-9013-C11BE3BD8DD5}" type="pres">
      <dgm:prSet presAssocID="{327AF4C7-D9F5-464C-807D-C2C886F38313}" presName="circ2" presStyleLbl="vennNode1" presStyleIdx="1" presStyleCnt="2"/>
      <dgm:spPr/>
    </dgm:pt>
    <dgm:pt modelId="{4D02B14A-FD08-4B02-A238-97274BD86E49}" type="pres">
      <dgm:prSet presAssocID="{327AF4C7-D9F5-464C-807D-C2C886F3831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F476601-27A1-4F2D-8C06-52FA5042104F}" srcId="{EEB75DC1-F2FC-4C57-A7CF-8C9E6C970759}" destId="{078DA86A-C0B0-40D6-8CA5-A66ABEB8D499}" srcOrd="0" destOrd="0" parTransId="{2C294204-B17B-43B2-B5E8-A5B41C8F5D90}" sibTransId="{2E5BDF63-3A5D-4296-9573-8A5CDED50BC4}"/>
    <dgm:cxn modelId="{A17F3C28-C5B9-42B8-87D4-5453C4A7F3C2}" srcId="{EEB75DC1-F2FC-4C57-A7CF-8C9E6C970759}" destId="{327AF4C7-D9F5-464C-807D-C2C886F38313}" srcOrd="1" destOrd="0" parTransId="{B4CB12F8-AF62-4F2A-BAAF-A7416139A0E1}" sibTransId="{DCB4ED7B-0B74-4F56-B7CB-0B520AF3E2F6}"/>
    <dgm:cxn modelId="{9F316640-DAA6-442C-A1B6-EF54AF4ADE72}" type="presOf" srcId="{EEB75DC1-F2FC-4C57-A7CF-8C9E6C970759}" destId="{726EA404-70A1-4523-B4B7-3D10C811D4C9}" srcOrd="0" destOrd="0" presId="urn:microsoft.com/office/officeart/2005/8/layout/venn1"/>
    <dgm:cxn modelId="{BABD3D7E-388A-4D09-9188-CA40559D1904}" type="presOf" srcId="{327AF4C7-D9F5-464C-807D-C2C886F38313}" destId="{4D02B14A-FD08-4B02-A238-97274BD86E49}" srcOrd="1" destOrd="0" presId="urn:microsoft.com/office/officeart/2005/8/layout/venn1"/>
    <dgm:cxn modelId="{9F6A029D-1D7B-4DFD-95F5-F403F430B57B}" type="presOf" srcId="{327AF4C7-D9F5-464C-807D-C2C886F38313}" destId="{A307307A-85AF-4D5F-9013-C11BE3BD8DD5}" srcOrd="0" destOrd="0" presId="urn:microsoft.com/office/officeart/2005/8/layout/venn1"/>
    <dgm:cxn modelId="{D436D2C8-5D2A-4CAB-BB46-E502AD274E8E}" type="presOf" srcId="{078DA86A-C0B0-40D6-8CA5-A66ABEB8D499}" destId="{6CB051F6-5960-4163-8931-BF1B8AB9CEB7}" srcOrd="0" destOrd="0" presId="urn:microsoft.com/office/officeart/2005/8/layout/venn1"/>
    <dgm:cxn modelId="{9A100CEE-7577-440B-9A59-1A93F74FB2FC}" type="presOf" srcId="{078DA86A-C0B0-40D6-8CA5-A66ABEB8D499}" destId="{4C806F9F-E180-4880-9653-B628F6658369}" srcOrd="1" destOrd="0" presId="urn:microsoft.com/office/officeart/2005/8/layout/venn1"/>
    <dgm:cxn modelId="{AFCA6EB0-DAA2-4EF1-AA10-58780A2F95A3}" type="presParOf" srcId="{726EA404-70A1-4523-B4B7-3D10C811D4C9}" destId="{6CB051F6-5960-4163-8931-BF1B8AB9CEB7}" srcOrd="0" destOrd="0" presId="urn:microsoft.com/office/officeart/2005/8/layout/venn1"/>
    <dgm:cxn modelId="{9A424D10-B6FE-43EF-9F01-104F1367E6A8}" type="presParOf" srcId="{726EA404-70A1-4523-B4B7-3D10C811D4C9}" destId="{4C806F9F-E180-4880-9653-B628F6658369}" srcOrd="1" destOrd="0" presId="urn:microsoft.com/office/officeart/2005/8/layout/venn1"/>
    <dgm:cxn modelId="{1C190029-3471-4A1C-9E65-75C8E8422F95}" type="presParOf" srcId="{726EA404-70A1-4523-B4B7-3D10C811D4C9}" destId="{A307307A-85AF-4D5F-9013-C11BE3BD8DD5}" srcOrd="2" destOrd="0" presId="urn:microsoft.com/office/officeart/2005/8/layout/venn1"/>
    <dgm:cxn modelId="{621267BF-A4BA-41AF-A4E0-2FCF4FCDEFB8}" type="presParOf" srcId="{726EA404-70A1-4523-B4B7-3D10C811D4C9}" destId="{4D02B14A-FD08-4B02-A238-97274BD86E4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B051F6-5960-4163-8931-BF1B8AB9CEB7}">
      <dsp:nvSpPr>
        <dsp:cNvPr id="0" name=""/>
        <dsp:cNvSpPr/>
      </dsp:nvSpPr>
      <dsp:spPr>
        <a:xfrm>
          <a:off x="96011" y="263652"/>
          <a:ext cx="2368296" cy="236829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Awareness</a:t>
          </a:r>
        </a:p>
      </dsp:txBody>
      <dsp:txXfrm>
        <a:off x="426719" y="542925"/>
        <a:ext cx="1365504" cy="1809750"/>
      </dsp:txXfrm>
    </dsp:sp>
    <dsp:sp modelId="{A307307A-85AF-4D5F-9013-C11BE3BD8DD5}">
      <dsp:nvSpPr>
        <dsp:cNvPr id="0" name=""/>
        <dsp:cNvSpPr/>
      </dsp:nvSpPr>
      <dsp:spPr>
        <a:xfrm>
          <a:off x="1802892" y="263652"/>
          <a:ext cx="2368296" cy="236829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Education</a:t>
          </a:r>
        </a:p>
      </dsp:txBody>
      <dsp:txXfrm>
        <a:off x="2474976" y="542925"/>
        <a:ext cx="1365504" cy="1809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0B29C-F587-4E23-B532-DFA9EDDF712F}" type="datetimeFigureOut">
              <a:rPr lang="en-US" smtClean="0"/>
              <a:t>12-Feb-24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1143000"/>
            <a:ext cx="5505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B2CE-A964-4A9D-A60D-5483121C4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B7B2CE-A964-4A9D-A60D-5483121C4C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38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8092" y="2130428"/>
            <a:ext cx="1040503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6183" y="3886200"/>
            <a:ext cx="856884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4880" y="274641"/>
            <a:ext cx="275427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2061" y="274641"/>
            <a:ext cx="8058799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972" y="4406903"/>
            <a:ext cx="104050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972" y="2906713"/>
            <a:ext cx="104050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062" y="1600203"/>
            <a:ext cx="54065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2616" y="1600203"/>
            <a:ext cx="54065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60" y="1535113"/>
            <a:ext cx="54086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060" y="2174875"/>
            <a:ext cx="54086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367" y="1535113"/>
            <a:ext cx="54107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8367" y="2174875"/>
            <a:ext cx="54107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62" y="273050"/>
            <a:ext cx="402727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973" y="273053"/>
            <a:ext cx="68431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062" y="1435103"/>
            <a:ext cx="402727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362" y="4800600"/>
            <a:ext cx="73447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9362" y="612775"/>
            <a:ext cx="73447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9362" y="5367338"/>
            <a:ext cx="73447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61" y="1600203"/>
            <a:ext cx="110170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2061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2415" y="6356353"/>
            <a:ext cx="387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2870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mranahmad131@uop.edu.pk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caineREX2707_468x43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2206" y="0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8" name="Picture 7" descr="nicotin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6006" y="2819400"/>
            <a:ext cx="4825207" cy="40386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pic>
        <p:nvPicPr>
          <p:cNvPr id="5" name="Picture 4" descr="drug-2.jpg"/>
          <p:cNvPicPr/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4063206" cy="68580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5007" y="2130428"/>
            <a:ext cx="56388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Bauhaus 93" pitchFamily="82" charset="0"/>
              </a:rPr>
              <a:t>Social Work with Drug Addicts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IMRAN A. SAJID, PhD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3606" y="6400800"/>
            <a:ext cx="3055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6"/>
              </a:rPr>
              <a:t>imranahmad131@uop.edu.pk</a:t>
            </a:r>
            <a:r>
              <a:rPr lang="en-US" dirty="0"/>
              <a:t> </a:t>
            </a:r>
          </a:p>
        </p:txBody>
      </p:sp>
      <p:pic>
        <p:nvPicPr>
          <p:cNvPr id="7" name="Picture 6" descr="Alchohol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657061"/>
            <a:ext cx="3349566" cy="2200939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of Drugs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/>
              <a:t>Depressants</a:t>
            </a:r>
            <a:r>
              <a:rPr lang="en-US" dirty="0"/>
              <a:t>: (aka sedatives) drugs or chemicals that decreases the activity of any bodily function. (barbiturates, Tranquilizers) </a:t>
            </a:r>
          </a:p>
          <a:p>
            <a:r>
              <a:rPr lang="en-US" b="1" u="sng" dirty="0"/>
              <a:t>Stimulants</a:t>
            </a:r>
            <a:r>
              <a:rPr lang="en-US" dirty="0"/>
              <a:t>: any of a group of drugs that excite the central nervous system, increase alertness, and alleviate fatigue. (Caffeine, Cocaine, Crystalline)</a:t>
            </a:r>
          </a:p>
          <a:p>
            <a:r>
              <a:rPr lang="en-US" b="1" u="sng" dirty="0"/>
              <a:t>Hallucinogens</a:t>
            </a:r>
            <a:r>
              <a:rPr lang="en-US" dirty="0"/>
              <a:t>: drugs that produce marked distortions of the senses and changes in perception. (marijuana, LSD,) </a:t>
            </a:r>
          </a:p>
          <a:p>
            <a:r>
              <a:rPr lang="en-US" b="1" u="sng" dirty="0"/>
              <a:t>Pain-Killers</a:t>
            </a:r>
            <a:r>
              <a:rPr lang="en-US" dirty="0"/>
              <a:t>: drugs taken to relieve discomfort. (e.g. Aspirin, Ibuprofen, Opium, Narcotics)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Impacts of Drug Addiction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Psychological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Economic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Physiological Impacts</a:t>
            </a:r>
          </a:p>
        </p:txBody>
      </p:sp>
      <p:pic>
        <p:nvPicPr>
          <p:cNvPr id="4" name="Picture 3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work 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work is the </a:t>
            </a:r>
            <a:r>
              <a:rPr lang="en-US" dirty="0">
                <a:solidFill>
                  <a:srgbClr val="FF0000"/>
                </a:solidFill>
              </a:rPr>
              <a:t>professional activity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helping </a:t>
            </a:r>
            <a:r>
              <a:rPr lang="en-US" dirty="0"/>
              <a:t>individuals, groups, and communities to </a:t>
            </a:r>
            <a:r>
              <a:rPr lang="en-US" dirty="0">
                <a:solidFill>
                  <a:srgbClr val="FF0000"/>
                </a:solidFill>
              </a:rPr>
              <a:t>enhance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restore </a:t>
            </a:r>
            <a:r>
              <a:rPr lang="en-US" dirty="0"/>
              <a:t>their capacity for </a:t>
            </a:r>
            <a:r>
              <a:rPr lang="en-US" u="sng" dirty="0"/>
              <a:t>social functioning</a:t>
            </a:r>
            <a:r>
              <a:rPr lang="en-US" dirty="0"/>
              <a:t>* and to create societal conditions </a:t>
            </a:r>
            <a:r>
              <a:rPr lang="en-US" dirty="0" err="1"/>
              <a:t>favourable</a:t>
            </a:r>
            <a:r>
              <a:rPr lang="en-US" dirty="0"/>
              <a:t> to their goals.</a:t>
            </a:r>
          </a:p>
          <a:p>
            <a:pPr lvl="1"/>
            <a:r>
              <a:rPr lang="en-US" sz="2000" dirty="0"/>
              <a:t>National Association of social workers USA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123219" y="5562601"/>
            <a:ext cx="611799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*The ability of a person to interact easily and successfully with other people.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Social Case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Group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Community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Welfare Administration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Policy and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 Work Research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nterviewing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4952999"/>
            <a:ext cx="2615406" cy="1905001"/>
          </a:xfrm>
          <a:prstGeom prst="rect">
            <a:avLst/>
          </a:prstGeom>
        </p:spPr>
      </p:pic>
      <p:pic>
        <p:nvPicPr>
          <p:cNvPr id="5" name="Picture 4" descr="cocaineREX2707_468x43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Work Intervention to Drug Addiction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/>
              <a:t>Primary Prevention</a:t>
            </a:r>
            <a:endParaRPr lang="en-US" dirty="0"/>
          </a:p>
          <a:p>
            <a:pPr lvl="1"/>
            <a:r>
              <a:rPr lang="en-US" dirty="0"/>
              <a:t> 	Awareness </a:t>
            </a:r>
          </a:p>
          <a:p>
            <a:pPr lvl="0"/>
            <a:r>
              <a:rPr lang="en-US" b="1" i="1" dirty="0"/>
              <a:t>Secondary Prevention</a:t>
            </a:r>
            <a:endParaRPr lang="en-US" dirty="0"/>
          </a:p>
          <a:p>
            <a:pPr lvl="1"/>
            <a:r>
              <a:rPr lang="en-US" dirty="0"/>
              <a:t> 	Treatment </a:t>
            </a:r>
          </a:p>
          <a:p>
            <a:pPr lvl="0"/>
            <a:r>
              <a:rPr lang="en-US" b="1" i="1" dirty="0"/>
              <a:t>Tertiary Prevention</a:t>
            </a:r>
            <a:endParaRPr lang="en-US" dirty="0"/>
          </a:p>
          <a:p>
            <a:pPr lvl="1"/>
            <a:r>
              <a:rPr lang="en-US" dirty="0"/>
              <a:t> 	Rehabilitation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35007" y="2133600"/>
            <a:ext cx="441960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/>
              <a:t>An action that stops something from happening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prevention in social work means to control the situation before existence of the problem </a:t>
            </a:r>
          </a:p>
          <a:p>
            <a:r>
              <a:rPr lang="en-US" dirty="0"/>
              <a:t>Awareness </a:t>
            </a:r>
          </a:p>
          <a:p>
            <a:r>
              <a:rPr lang="en-US" dirty="0"/>
              <a:t>Education</a:t>
            </a: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206206" y="3200400"/>
          <a:ext cx="42672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interviewing.jpg"/>
          <p:cNvPicPr/>
          <p:nvPr/>
        </p:nvPicPr>
        <p:blipFill>
          <a:blip r:embed="rId7"/>
          <a:stretch>
            <a:fillRect/>
          </a:stretch>
        </p:blipFill>
        <p:spPr>
          <a:xfrm>
            <a:off x="9321006" y="4495801"/>
            <a:ext cx="2920207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Secondary Prevention (Treatment)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Medication (detoxification)</a:t>
            </a:r>
          </a:p>
          <a:p>
            <a:r>
              <a:rPr lang="en-US" dirty="0"/>
              <a:t>Counseling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7206" y="5934670"/>
            <a:ext cx="61182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*advice sought from or given by somebody, especially somebody who is wise or </a:t>
            </a:r>
            <a:r>
              <a:rPr lang="en-US" dirty="0" err="1"/>
              <a:t>knowledgeabl</a:t>
            </a:r>
            <a:endParaRPr lang="en-US" dirty="0"/>
          </a:p>
        </p:txBody>
      </p:sp>
      <p:pic>
        <p:nvPicPr>
          <p:cNvPr id="5" name="Picture 4" descr="interviewing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549607" y="4343400"/>
            <a:ext cx="2691606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Tertiary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Rehabilitation</a:t>
            </a:r>
          </a:p>
          <a:p>
            <a:r>
              <a:rPr lang="en-US" dirty="0"/>
              <a:t>It is the adjustment between the client and his community</a:t>
            </a:r>
          </a:p>
        </p:txBody>
      </p:sp>
      <p:pic>
        <p:nvPicPr>
          <p:cNvPr id="4" name="Picture 3" descr="interviewing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9549607" y="4343400"/>
            <a:ext cx="2691606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Q/A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Methods of Social Work</a:t>
            </a:r>
          </a:p>
          <a:p>
            <a:r>
              <a:rPr lang="en-US" dirty="0"/>
              <a:t>Medical Social Work</a:t>
            </a:r>
          </a:p>
          <a:p>
            <a:r>
              <a:rPr lang="en-US" dirty="0"/>
              <a:t>Social Work with Drug Addicts</a:t>
            </a:r>
          </a:p>
          <a:p>
            <a:r>
              <a:rPr lang="en-US" dirty="0"/>
              <a:t>Your Presentations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ium_poppy02_b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0806" y="1447801"/>
            <a:ext cx="4520407" cy="5410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Drug?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“any </a:t>
            </a:r>
            <a:r>
              <a:rPr lang="en-US" u="sng" dirty="0">
                <a:solidFill>
                  <a:srgbClr val="FF0000"/>
                </a:solidFill>
              </a:rPr>
              <a:t>substance</a:t>
            </a:r>
            <a:r>
              <a:rPr lang="en-US" dirty="0"/>
              <a:t>, natural or artificial, other than </a:t>
            </a:r>
            <a:r>
              <a:rPr lang="en-US" u="sng" dirty="0"/>
              <a:t>food</a:t>
            </a:r>
            <a:r>
              <a:rPr lang="en-US" dirty="0"/>
              <a:t>, that by its chemical nature </a:t>
            </a:r>
            <a:r>
              <a:rPr lang="en-US" u="sng" dirty="0">
                <a:solidFill>
                  <a:srgbClr val="FF0000"/>
                </a:solidFill>
              </a:rPr>
              <a:t>alters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or function </a:t>
            </a:r>
            <a:r>
              <a:rPr lang="en-US" dirty="0"/>
              <a:t>in the </a:t>
            </a:r>
            <a:r>
              <a:rPr lang="en-US" u="sng" dirty="0">
                <a:solidFill>
                  <a:srgbClr val="FF0000"/>
                </a:solidFill>
              </a:rPr>
              <a:t>living organism</a:t>
            </a:r>
            <a:r>
              <a:rPr lang="en-US" dirty="0"/>
              <a:t>”.</a:t>
            </a:r>
          </a:p>
          <a:p>
            <a:r>
              <a:rPr lang="en-US" dirty="0"/>
              <a:t>A drug is any </a:t>
            </a:r>
            <a:r>
              <a:rPr lang="en-US" u="sng" dirty="0">
                <a:solidFill>
                  <a:srgbClr val="FF0000"/>
                </a:solidFill>
              </a:rPr>
              <a:t>substance </a:t>
            </a:r>
            <a:r>
              <a:rPr lang="en-US" dirty="0"/>
              <a:t>that can be used to </a:t>
            </a:r>
            <a:r>
              <a:rPr lang="en-US" u="sng" dirty="0">
                <a:solidFill>
                  <a:srgbClr val="FF0000"/>
                </a:solidFill>
              </a:rPr>
              <a:t>modify </a:t>
            </a:r>
            <a:r>
              <a:rPr lang="en-US" dirty="0"/>
              <a:t>a </a:t>
            </a:r>
            <a:r>
              <a:rPr lang="en-US" u="sng" dirty="0">
                <a:solidFill>
                  <a:srgbClr val="FF0000"/>
                </a:solidFill>
              </a:rPr>
              <a:t>chemical process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the </a:t>
            </a:r>
            <a:r>
              <a:rPr lang="en-US" u="sng" dirty="0">
                <a:solidFill>
                  <a:srgbClr val="FF0000"/>
                </a:solidFill>
              </a:rPr>
              <a:t>body</a:t>
            </a:r>
            <a:r>
              <a:rPr lang="en-US" dirty="0"/>
              <a:t>, for example to 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u="sng" dirty="0">
                <a:solidFill>
                  <a:srgbClr val="FF0000"/>
                </a:solidFill>
              </a:rPr>
              <a:t>treat an illness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(ii) </a:t>
            </a:r>
            <a:r>
              <a:rPr lang="en-US" u="sng" dirty="0">
                <a:solidFill>
                  <a:srgbClr val="FF0000"/>
                </a:solidFill>
              </a:rPr>
              <a:t>relieve a symptom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(iii) </a:t>
            </a:r>
            <a:r>
              <a:rPr lang="en-US" u="sng" dirty="0">
                <a:solidFill>
                  <a:srgbClr val="FF0000"/>
                </a:solidFill>
              </a:rPr>
              <a:t>enhance a performance </a:t>
            </a:r>
            <a:r>
              <a:rPr lang="en-US" dirty="0">
                <a:solidFill>
                  <a:srgbClr val="FF0000"/>
                </a:solidFill>
              </a:rPr>
              <a:t>or ability, or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(iv) to </a:t>
            </a:r>
            <a:r>
              <a:rPr lang="en-US" u="sng" dirty="0">
                <a:solidFill>
                  <a:srgbClr val="FF0000"/>
                </a:solidFill>
              </a:rPr>
              <a:t>alter states of mind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"</a:t>
            </a:r>
            <a:r>
              <a:rPr lang="en-US" dirty="0">
                <a:solidFill>
                  <a:srgbClr val="FF0000"/>
                </a:solidFill>
              </a:rPr>
              <a:t>drug</a:t>
            </a:r>
            <a:r>
              <a:rPr lang="en-US" dirty="0"/>
              <a:t>" is derived from the German word "</a:t>
            </a:r>
            <a:r>
              <a:rPr lang="en-US" i="1" dirty="0" err="1">
                <a:solidFill>
                  <a:srgbClr val="FF0000"/>
                </a:solidFill>
              </a:rPr>
              <a:t>droog</a:t>
            </a:r>
            <a:r>
              <a:rPr lang="en-US" dirty="0"/>
              <a:t>", which means "</a:t>
            </a:r>
            <a:r>
              <a:rPr lang="en-US" dirty="0">
                <a:solidFill>
                  <a:srgbClr val="FF0000"/>
                </a:solidFill>
              </a:rPr>
              <a:t>dry</a:t>
            </a:r>
            <a:r>
              <a:rPr lang="en-US" dirty="0"/>
              <a:t>", since in the past, most drugs were dried plant parts.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Drug Abuse?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The use of a drug for a purpose other than that for which it is normally prescribed or recommended.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use of </a:t>
            </a:r>
            <a:r>
              <a:rPr lang="en-US" dirty="0">
                <a:solidFill>
                  <a:srgbClr val="FF0000"/>
                </a:solidFill>
              </a:rPr>
              <a:t>illegal drugs </a:t>
            </a:r>
            <a:r>
              <a:rPr lang="en-US" dirty="0"/>
              <a:t>or the </a:t>
            </a:r>
            <a:r>
              <a:rPr lang="en-US" dirty="0">
                <a:solidFill>
                  <a:srgbClr val="FF0000"/>
                </a:solidFill>
              </a:rPr>
              <a:t>inappropriate use </a:t>
            </a:r>
            <a:r>
              <a:rPr lang="en-US" dirty="0"/>
              <a:t>of legal drugs.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repeated use of drugs </a:t>
            </a:r>
          </a:p>
          <a:p>
            <a:pPr marL="914400" lvl="1" indent="-514350"/>
            <a:r>
              <a:rPr lang="en-US" dirty="0"/>
              <a:t>to produce pleasure, </a:t>
            </a:r>
          </a:p>
          <a:p>
            <a:pPr marL="914400" lvl="1" indent="-514350"/>
            <a:r>
              <a:rPr lang="en-US" dirty="0"/>
              <a:t>to alleviate stress, or </a:t>
            </a:r>
          </a:p>
          <a:p>
            <a:pPr marL="914400" lvl="1" indent="-514350"/>
            <a:r>
              <a:rPr lang="en-US" dirty="0"/>
              <a:t>to alter or avoid reality (or all three).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Drug Addiction??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continued compulsive use of drugs in spite of adverse health or social consequences.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 behavioral pattern of drug use, characterized by overwhelming involvement with the compulsive use of a drug, the securing of its supply, and a high tendency to relapse after withdrawal.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Basic Processes of Drug Addiction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Tolerance:</a:t>
            </a:r>
          </a:p>
          <a:p>
            <a:pPr marL="914400" lvl="1" indent="-514350"/>
            <a:r>
              <a:rPr lang="en-US" dirty="0"/>
              <a:t> reduced effect of a drug after repeated use. Or the need for an increase in the amount of drugs ingested to produce the same effect as before.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Physical Dependence: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Psychological Dependence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3453606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Drugs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6031" y="838203"/>
            <a:ext cx="4590454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Depressants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031" y="2667003"/>
            <a:ext cx="4590454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Stimulants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6031" y="4368228"/>
            <a:ext cx="4590454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Hallucinogens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6031" y="5587428"/>
            <a:ext cx="4590454" cy="584775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Pain-Killers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02517" y="304801"/>
            <a:ext cx="6732667" cy="132802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/>
              <a:t>(aka sedatives) drugs or chemicals that decreases the activity of any bodily function. (barbiturates, Tranquilizers)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2517" y="2225756"/>
            <a:ext cx="6732667" cy="1328023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/>
              <a:t>any of a group of drugs that excite the central nervous system, increase alertness, and alleviate fatigue. (Caffeine, Cocaine, Crystalline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00507" y="4082180"/>
            <a:ext cx="6834677" cy="91940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/>
              <a:t>drugs that produce marked distortions of the senses and changes in perception. (marijuana, LSD,)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02517" y="5486403"/>
            <a:ext cx="6732667" cy="91940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/>
              <a:t>drugs taken to relieve discomfort. (e.g. Aspirin, Ibuprofen, Opium, Narcotics)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caineREX2707_468x43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-8"/>
          <a:ext cx="5434807" cy="5679440"/>
        </p:xfrm>
        <a:graphic>
          <a:graphicData uri="http://schemas.openxmlformats.org/drawingml/2006/table">
            <a:tbl>
              <a:tblPr/>
              <a:tblGrid>
                <a:gridCol w="519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24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all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S.N.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all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Major 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all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Category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all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Drugs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12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Depressants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Alcoholic Beverages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Minor Tranquilizers – Benzodiazepines à Sleeping Pills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Barbiturates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Solvents and Gasses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GHB/GBH à </a:t>
                      </a:r>
                      <a:r>
                        <a:rPr lang="en-US" sz="1800" dirty="0" err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Gammhydroxybutyrate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12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Pain Killers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Opiates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Natural Derivative of Opium poppy, heroin, morphine, codeine</a:t>
                      </a:r>
                      <a:endParaRPr lang="en-US" sz="2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Opoiodis</a:t>
                      </a:r>
                      <a:r>
                        <a:rPr lang="en-US" sz="18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--&gt; Synthetic Drugs with effects similar to opiates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Narcotic Analgesics</a:t>
                      </a: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11006" y="-1"/>
          <a:ext cx="6400800" cy="6202681"/>
        </p:xfrm>
        <a:graphic>
          <a:graphicData uri="http://schemas.openxmlformats.org/drawingml/2006/table">
            <a:tbl>
              <a:tblPr/>
              <a:tblGrid>
                <a:gridCol w="611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0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695"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Stimulants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Amphetamines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Cocaine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Caffeine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Tobacco --&gt; Nicotine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Khat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Anabolic Steroids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Hallucinogenic Amphetamines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Alkyl Nitrites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69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</a:t>
                      </a:r>
                      <a:endParaRPr lang="en-US" sz="2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Hallucinogens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LSD --&gt; Lysergic Acid Diethylamide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Hallucinogenic Mushrooms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Cannabis/ Marijuana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4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632423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Ketamine</a:t>
                      </a:r>
                      <a:endParaRPr lang="en-US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37245" marR="37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3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37245" marR="372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rug-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514600"/>
            <a:ext cx="3225006" cy="43434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Addiction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Intoxicated Addiction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Medicated Addiction </a:t>
            </a:r>
          </a:p>
        </p:txBody>
      </p:sp>
      <p:pic>
        <p:nvPicPr>
          <p:cNvPr id="4" name="Picture 3" descr="cocaineREX2707_468x43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92206" y="2590801"/>
            <a:ext cx="4749007" cy="4267200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29268</TotalTime>
  <Words>763</Words>
  <Application>Microsoft Office PowerPoint</Application>
  <PresentationFormat>Custom</PresentationFormat>
  <Paragraphs>124</Paragraphs>
  <Slides>18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Bauhaus 93</vt:lpstr>
      <vt:lpstr>Calibri</vt:lpstr>
      <vt:lpstr>Times New Roman</vt:lpstr>
      <vt:lpstr>Office Theme</vt:lpstr>
      <vt:lpstr>Social Work with Drug Addicts</vt:lpstr>
      <vt:lpstr>What is a Drug? </vt:lpstr>
      <vt:lpstr>PowerPoint Presentation</vt:lpstr>
      <vt:lpstr>What is Drug Abuse?</vt:lpstr>
      <vt:lpstr>What is Drug Addiction?? </vt:lpstr>
      <vt:lpstr>Three Basic Processes of Drug Addiction </vt:lpstr>
      <vt:lpstr>Types of Drugs</vt:lpstr>
      <vt:lpstr>PowerPoint Presentation</vt:lpstr>
      <vt:lpstr>Types of Addiction </vt:lpstr>
      <vt:lpstr>Classes of Drugs</vt:lpstr>
      <vt:lpstr>Impacts of Drug Addiction</vt:lpstr>
      <vt:lpstr>Social work defined</vt:lpstr>
      <vt:lpstr>Methods</vt:lpstr>
      <vt:lpstr>Social Work Intervention to Drug Addiction </vt:lpstr>
      <vt:lpstr>Primary Prevention</vt:lpstr>
      <vt:lpstr>Secondary Prevention (Treatment)</vt:lpstr>
      <vt:lpstr>Tertiary Prevention</vt:lpstr>
      <vt:lpstr>Q/A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 with Drug Addicts</dc:title>
  <dc:creator>Imran</dc:creator>
  <cp:lastModifiedBy>Dr. Imran A. Sajid</cp:lastModifiedBy>
  <cp:revision>25</cp:revision>
  <dcterms:created xsi:type="dcterms:W3CDTF">2006-08-16T00:00:00Z</dcterms:created>
  <dcterms:modified xsi:type="dcterms:W3CDTF">2024-02-12T08:07:39Z</dcterms:modified>
</cp:coreProperties>
</file>